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2"/>
  </p:notes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5" r:id="rId12"/>
    <p:sldId id="266" r:id="rId13"/>
    <p:sldId id="267" r:id="rId14"/>
    <p:sldId id="268" r:id="rId15"/>
    <p:sldId id="272" r:id="rId16"/>
    <p:sldId id="269" r:id="rId17"/>
    <p:sldId id="273" r:id="rId18"/>
    <p:sldId id="270" r:id="rId19"/>
    <p:sldId id="271" r:id="rId20"/>
    <p:sldId id="27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89D562-6340-4521-B6B8-9821B0E13CD2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8790CC-CE95-4E42-882D-E87972DCEE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36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Apple </a:t>
            </a:r>
            <a:r>
              <a:rPr lang="ru-RU" baseline="0" dirty="0" smtClean="0"/>
              <a:t> </a:t>
            </a:r>
            <a:r>
              <a:rPr lang="ru-RU" baseline="0" dirty="0" err="1" smtClean="0"/>
              <a:t>компан</a:t>
            </a:r>
            <a:r>
              <a:rPr lang="kk-KZ" baseline="0" dirty="0" smtClean="0"/>
              <a:t>иясының компьютерлеры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8790CC-CE95-4E42-882D-E87972DCEED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198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476672"/>
            <a:ext cx="7772400" cy="93610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Геоақпараттық жүйелер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ГАЖ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мәліметтер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1484784"/>
            <a:ext cx="7344816" cy="4680520"/>
          </a:xfrm>
        </p:spPr>
        <p:txBody>
          <a:bodyPr>
            <a:normAutofit lnSpcReduction="10000"/>
          </a:bodyPr>
          <a:lstStyle/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Геоақпараттану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бұл географиялық ақпараттық жүйелерді ғылыми дәлелдеу, жобалау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құру, пайдалану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қолдану туралы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ғылым, ол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–технология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өндірістік әрекет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ГАЖ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істіктік-үйлестіруші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деректерді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жинауды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сақтауды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өңдеуді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кіруді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бейнелеуді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таратуды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жүйе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332656"/>
            <a:ext cx="7498080" cy="5915744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ГАЖ-дың функциялары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FontTx/>
              <a:buChar char="-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картографиялық және тақырыптық ақпараттарды жинау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жүйелеу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жинақтау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сақтау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талдау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түрлендіру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ГАЖ-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ды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мақсаттары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жерді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инвентаризациялау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талдау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модельдеу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басқару, болжам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мониторинг,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картаға түсіру, тұтынушыларға қызмет көрсету.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548680"/>
            <a:ext cx="7406640" cy="1904232"/>
          </a:xfrm>
        </p:spPr>
        <p:txBody>
          <a:bodyPr>
            <a:normAutofit fontScale="90000"/>
          </a:bodyPr>
          <a:lstStyle/>
          <a:p>
            <a:pPr algn="ctr"/>
            <a:r>
              <a:rPr lang="kk-KZ" b="1" dirty="0" smtClean="0">
                <a:effectLst/>
              </a:rPr>
              <a:t>Геоинформатиканың аралық ғылым және өндіріс салаларымен байланысы</a:t>
            </a:r>
            <a:endParaRPr lang="ru-RU" b="1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79712" y="3140968"/>
            <a:ext cx="4735142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Геодезия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География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Геоэкология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Картография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Информатика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Қашықтықтан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зондтау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6190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50106"/>
          </a:xfrm>
        </p:spPr>
        <p:txBody>
          <a:bodyPr>
            <a:noAutofit/>
          </a:bodyPr>
          <a:lstStyle/>
          <a:p>
            <a:pPr algn="ctr"/>
            <a:r>
              <a:rPr lang="ru-RU" sz="28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Геоақпараттық жүйелердің ерекшеліктері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196752"/>
            <a:ext cx="7920880" cy="5051648"/>
          </a:xfrm>
        </p:spPr>
        <p:txBody>
          <a:bodyPr>
            <a:noAutofit/>
          </a:bodyPr>
          <a:lstStyle/>
          <a:p>
            <a:pPr marL="539496" indent="-45720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	1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Пайдаланушыға қолайлы кеңістіктік деректердің бейнеленуі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кеңістіктік деректерді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қатар қабылдауға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аса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қолайлы үшөлшемді өлшеудегі деректерді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картографиялау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картаға түсіру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);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сұраныстардың құрылымы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олардың кезекті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талдамасын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жеңілдетеді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539496" indent="-457200" algn="just"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539496" indent="-457200" algn="just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		2.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Деректерді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мекеме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интеграциялау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геоақпараттық жүйелер компанияның әртүрлі бөлімдерінде немесе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тіпті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аймақтағы мекеменің түрлі қызмет салаларында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жинақталған деректерді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біріктіреді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Жинақталған деректер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олардың бірыңғай ақпараттық массивке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интеграциясын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ұжымды түрде пайдаланудың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едәуір бәсекелестік артықшылығы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бар.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геоақпараттық жүйелерді пайдалану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тиімділігін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жоғарылатады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404664"/>
            <a:ext cx="7890080" cy="5843736"/>
          </a:xfrm>
        </p:spPr>
        <p:txBody>
          <a:bodyPr>
            <a:normAutofit/>
          </a:bodyPr>
          <a:lstStyle/>
          <a:p>
            <a:pPr marL="539496" indent="-457200"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539496" indent="-457200" algn="just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		3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Дәлелді шешімдерді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қабылдау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кеңістіктік деректермен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кез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құбылыс туралы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беруді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талдау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және құру процесін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автоматтандыру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шешімді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қабылдау тәртібін жеделдету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оның тиімділігін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жоғарылатуға мүмкіндік береді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539496" indent="-457200"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539496" indent="-457200" algn="just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		4. Картаны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құрудың қолайлы құралы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геоақпараттық жүйелер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ғарыштық және аэрофототүсірім деректерінің мағынасын түсіндіруге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(расшифровка)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және белгілі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жердің құрылып қойған жоспарларын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сызбанұсқаларын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(схема),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сызбаларын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(чертеж)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пайдаланады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ГАЖ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картамен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жұмыс істеу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процесін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автоматтандыра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уақытша ресурстарды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үнемдеп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жердің үшөлшемді моделін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құрады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78098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 </a:t>
            </a:r>
            <a:r>
              <a:rPr lang="ru-RU" sz="2700" b="1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Геоақпараттық жүйелердің </a:t>
            </a:r>
            <a:r>
              <a:rPr lang="ru-RU" sz="27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даму </a:t>
            </a:r>
            <a:r>
              <a:rPr lang="ru-RU" sz="2700" b="1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тарихы</a:t>
            </a:r>
            <a:r>
              <a:rPr lang="ru-RU" sz="27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ru-RU" sz="2700" b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447800"/>
            <a:ext cx="8178112" cy="4800600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XXI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ғасыр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технологиялар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нанотехнологиялар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	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заманы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Сондықтан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осы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заманда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	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әрбір  мемлекет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жаңа технологияларды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жылдам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меңгеруге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дамытуға барынша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күш салуда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Жаңа технологияларды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әр салада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жүреді, сол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салалардың ең негізгілерінің бірі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географиялық  ақпараттарды дамыту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Геоинформатика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ГАЖ-дың жасалуындағы бірінші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үлкен жетістік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Канада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Географиялық Ақпараттық Жүйесінің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Canada Geographic Information System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CGIS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жасалуы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60-жылдардан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бастау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бұл үлкен  масштабты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ГАЖ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қазіргі күннің өзінде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жұмыс істеп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дамып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836712"/>
            <a:ext cx="7570088" cy="5232648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Канада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ГАЖ-дың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атасы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Роджер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Томлинсон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Roger Tomlinson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) 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саналады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оның жетекшілігімен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көптеген концептуалды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және технологиялық шешімдер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жасалды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Геоақпараттық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жүйелердің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өте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шапшаң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дамуы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топографиялық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әсіресе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тематикалық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картографиялау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, карта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үрдісін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автоматтандырудың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табыстарымен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компьютерлік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технологиялар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, информатика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компьютерлік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графика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революциялық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жетістіктердің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бай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тәжірибиесіне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5010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Геоақпараттық жүйелердің 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даму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тарихында</a:t>
            </a:r>
            <a:r>
              <a:rPr lang="kk-KZ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ғы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кезеңдер</a:t>
            </a:r>
            <a:endParaRPr lang="ru-RU" sz="28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1250921"/>
              </p:ext>
            </p:extLst>
          </p:nvPr>
        </p:nvGraphicFramePr>
        <p:xfrm>
          <a:off x="1043608" y="1196752"/>
          <a:ext cx="7931398" cy="3576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360"/>
                <a:gridCol w="4691038"/>
              </a:tblGrid>
              <a:tr h="1656184">
                <a:tc>
                  <a:txBody>
                    <a:bodyPr/>
                    <a:lstStyle/>
                    <a:p>
                      <a:pPr algn="just"/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Пионерлік</a:t>
                      </a:r>
                      <a:r>
                        <a:rPr kumimoji="0" lang="ru-RU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кезең</a:t>
                      </a:r>
                      <a:endParaRPr kumimoji="0" lang="ru-RU" sz="2000" b="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kumimoji="0" lang="ru-RU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1950 ж.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соңы  </a:t>
                      </a:r>
                      <a:r>
                        <a:rPr kumimoji="0" lang="ru-RU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-1970 ж.басы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kk-KZ" sz="2000" b="0" kern="1200" baseline="0" noProof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Принципиялдық  мүмкіндіктерді, білім мен технологияның шекаралық салаларын зерттеу, эмпирикалық тәжірибиені әзірлеу, ең бірінші ауқымды жобалар мен теориялық жұмыстар</a:t>
                      </a:r>
                      <a:endParaRPr lang="kk-KZ" sz="2000" b="0" noProof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1152128">
                <a:tc>
                  <a:txBody>
                    <a:bodyPr/>
                    <a:lstStyle/>
                    <a:p>
                      <a:pPr algn="l"/>
                      <a:r>
                        <a:rPr kumimoji="0" lang="ru-RU" sz="2000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</a:t>
                      </a:r>
                      <a:r>
                        <a:rPr kumimoji="0" lang="ru-RU" sz="20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көзқарастар</a:t>
                      </a:r>
                      <a:endParaRPr kumimoji="0" lang="ru-RU" sz="2000" kern="12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kumimoji="0" lang="ru-RU" sz="2000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кезеңі</a:t>
                      </a:r>
                      <a:endParaRPr kumimoji="0" lang="ru-RU" sz="2000" kern="12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kumimoji="0" lang="ru-RU" sz="20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1970 ж. басы-1980</a:t>
                      </a:r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ж. басы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kk-KZ" sz="2000" kern="1200" baseline="0" noProof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Мемлекеттің қолдайтын ауқымды геоақпараттық жобалардың дамуы, ГАЖ саласында мемлекеттік институттардың қалыптастырылуы, жеке дербес зерттеушілер мен аздаған топтардың ролі мен әсерінің төмендеуі</a:t>
                      </a:r>
                      <a:endParaRPr lang="kk-KZ" sz="2000" noProof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2" descr="&amp;Kcy;&amp;acy;&amp;rcy;&amp;tcy;&amp;icy;&amp;ncy;&amp;kcy;&amp;icy; &amp;pcy;&amp;ocy; &amp;zcy;&amp;acy;&amp;pcy;&amp;rcy;&amp;ocy;&amp;scy;&amp;ucy; &amp;scy;&amp;acy;&amp;mcy;&amp;ycy;&amp;iecy; &amp;pcy;&amp;iecy;&amp;rcy;&amp;vcy;&amp;ycy;&amp;iecy; &amp;kcy;&amp;ocy;&amp;mcy;&amp;pcy;&amp;softcy;&amp;yucy;&amp;tcy;&amp;iecy;&amp;rcy;&amp;y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340" y="5085184"/>
            <a:ext cx="2232248" cy="1618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&amp;Pcy;&amp;ocy;&amp;khcy;&amp;ocy;&amp;zhcy;&amp;iecy;&amp;iecy; &amp;icy;&amp;zcy;&amp;ocy;&amp;bcy;&amp;rcy;&amp;acy;&amp;zhcy;&amp;iecy;&amp;ncy;&amp;icy;&amp;ie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15" y="5085184"/>
            <a:ext cx="3075664" cy="1242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810338" y="636139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лғашқы компьютерлер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457530"/>
              </p:ext>
            </p:extLst>
          </p:nvPr>
        </p:nvGraphicFramePr>
        <p:xfrm>
          <a:off x="1331640" y="548680"/>
          <a:ext cx="749935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  <a:gridCol w="4691038"/>
              </a:tblGrid>
              <a:tr h="1152128">
                <a:tc>
                  <a:txBody>
                    <a:bodyPr/>
                    <a:lstStyle/>
                    <a:p>
                      <a:r>
                        <a:rPr kumimoji="0" lang="ru-RU" sz="2000" b="0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Ақылы </a:t>
                      </a:r>
                      <a:r>
                        <a:rPr kumimoji="0" lang="ru-RU" sz="2000" b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даму (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коммерциялық</a:t>
                      </a:r>
                      <a:r>
                        <a:rPr kumimoji="0" lang="ru-RU" sz="2000" b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</a:p>
                    <a:p>
                      <a:r>
                        <a:rPr kumimoji="0" lang="ru-RU" sz="2000" b="0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кезеңі</a:t>
                      </a:r>
                      <a:endParaRPr kumimoji="0" lang="ru-RU" sz="2000" b="0" kern="12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kumimoji="0" lang="ru-RU" sz="2000" b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1980 ж. 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басынан</a:t>
                      </a:r>
                      <a:r>
                        <a:rPr kumimoji="0" lang="ru-RU" sz="2000" b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бүгінгі</a:t>
                      </a:r>
                      <a:endParaRPr kumimoji="0" lang="ru-RU" sz="2000" b="0" kern="12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kumimoji="0" lang="ru-RU" sz="2000" b="0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күнге дейін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Әртүрлі ақпараттық құралдардың ауқымды нарығы,  </a:t>
                      </a:r>
                      <a:r>
                        <a:rPr kumimoji="0" lang="ru-RU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ГАЖ 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дамуы</a:t>
                      </a:r>
                      <a:r>
                        <a:rPr kumimoji="0" lang="ru-RU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жүйелік</a:t>
                      </a:r>
                      <a:r>
                        <a:rPr kumimoji="0" lang="ru-RU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kumimoji="0" lang="kk-KZ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осымшалардың</a:t>
                      </a:r>
                      <a:r>
                        <a:rPr kumimoji="0" lang="ru-RU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пайда</a:t>
                      </a:r>
                      <a:r>
                        <a:rPr kumimoji="0" lang="ru-RU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kk-KZ" sz="2000" b="0" kern="1200" baseline="0" noProof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болуы, жеке компьютерлерде мәліметтерді дербес теруді қолдайтын кәсіби емес пайдаланушылардың, жүйелердің пайда болуы, корпоративті және  геомәліметтер  базасының бөлінген жүйесін қолдауға жол ашу</a:t>
                      </a:r>
                      <a:endParaRPr lang="kk-KZ" sz="2000" b="0" noProof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2" descr="&amp;Pcy;&amp;iecy;&amp;rcy;&amp;vcy;&amp;ycy;&amp;iecy; &amp;kcy;&amp;ocy;&amp;mcy;&amp;pcy;&amp;softcy;&amp;yucy;&amp;tcy;&amp;iecy;&amp;rcy;&amp;ycy; &amp;icy; &amp;pcy;&amp;iecy;&amp;rcy;&amp;vcy;&amp;ycy;&amp;jcy; &amp;ncy;&amp;ocy;&amp;ucy;&amp;tcy;&amp;bcy;&amp;ucy;&amp;kcy; &amp;ocy;&amp;tcy; Apple (8 &amp;fcy;&amp;ocy;&amp;tcy;&amp;ocy;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845305"/>
            <a:ext cx="2379663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632572" y="5558463"/>
            <a:ext cx="1633781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IBM 5100 (1975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kk-KZ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Салмағы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кг.</a:t>
            </a:r>
          </a:p>
          <a:p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Бағасы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20 000 $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8" descr="&amp;Pcy;&amp;iecy;&amp;rcy;&amp;vcy;&amp;ycy;&amp;iecy; &amp;kcy;&amp;ocy;&amp;mcy;&amp;pcy;&amp;softcy;&amp;yucy;&amp;tcy;&amp;iecy;&amp;rcy;&amp;ycy; &amp;icy; &amp;pcy;&amp;iecy;&amp;rcy;&amp;vcy;&amp;ycy;&amp;jcy; &amp;ncy;&amp;ocy;&amp;ucy;&amp;tcy;&amp;bcy;&amp;ucy;&amp;kcy; &amp;ocy;&amp;tcy; Apple (8 &amp;fcy;&amp;ocy;&amp;tcy;&amp;ocy;)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6" name="Picture 12" descr="&amp;Pcy;&amp;iecy;&amp;rcy;&amp;vcy;&amp;ycy;&amp;iecy; &amp;kcy;&amp;ocy;&amp;mcy;&amp;pcy;&amp;softcy;&amp;yucy;&amp;tcy;&amp;iecy;&amp;rcy;&amp;ycy; &amp;icy; &amp;pcy;&amp;iecy;&amp;rcy;&amp;vcy;&amp;ycy;&amp;jcy; &amp;ncy;&amp;ocy;&amp;ucy;&amp;tcy;&amp;bcy;&amp;ucy;&amp;kcy; &amp;ocy;&amp;tcy; Apple (8 &amp;fcy;&amp;ocy;&amp;tcy;&amp;ocy;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294" y="3809554"/>
            <a:ext cx="2333127" cy="1553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283966" y="5573851"/>
            <a:ext cx="16337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IBM 5155 (1984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kk-KZ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Салмағы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40" name="Picture 16" descr="&amp;Pcy;&amp;iecy;&amp;rcy;&amp;vcy;&amp;ycy;&amp;iecy; &amp;kcy;&amp;ocy;&amp;mcy;&amp;pcy;&amp;softcy;&amp;yucy;&amp;tcy;&amp;iecy;&amp;rcy;&amp;ycy; &amp;icy; &amp;pcy;&amp;iecy;&amp;rcy;&amp;vcy;&amp;ycy;&amp;jcy; &amp;ncy;&amp;ocy;&amp;ucy;&amp;tcy;&amp;bcy;&amp;ucy;&amp;kcy; &amp;ocy;&amp;tcy; Apple (8 &amp;fcy;&amp;ocy;&amp;tcy;&amp;ocy;)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420" y="3809554"/>
            <a:ext cx="227149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6793850" y="5573851"/>
            <a:ext cx="18086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MACINTOSH </a:t>
            </a:r>
            <a:endParaRPr lang="kk-KZ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PORTABLE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(1989</a:t>
            </a:r>
            <a:r>
              <a:rPr lang="en-US" sz="1600" dirty="0" smtClean="0"/>
              <a:t>)</a:t>
            </a:r>
            <a:endParaRPr lang="kk-KZ" sz="1600" dirty="0" smtClean="0"/>
          </a:p>
          <a:p>
            <a:pPr algn="ctr"/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Салмағы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99095"/>
              </p:ext>
            </p:extLst>
          </p:nvPr>
        </p:nvGraphicFramePr>
        <p:xfrm>
          <a:off x="1115616" y="548680"/>
          <a:ext cx="7499350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/>
                <a:gridCol w="4763046"/>
              </a:tblGrid>
              <a:tr h="3024336">
                <a:tc>
                  <a:txBody>
                    <a:bodyPr/>
                    <a:lstStyle/>
                    <a:p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Қолданылатын кезең</a:t>
                      </a:r>
                      <a:endParaRPr kumimoji="0" lang="ru-RU" sz="2000" b="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kumimoji="0" lang="ru-RU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1980 ж. 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бастап</a:t>
                      </a:r>
                      <a:r>
                        <a:rPr kumimoji="0" lang="ru-RU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бүгінгі күнге</a:t>
                      </a:r>
                      <a:r>
                        <a:rPr kumimoji="0" lang="en-US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дейін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Геоақпараттық технологиялық қызмет</a:t>
                      </a:r>
                      <a:r>
                        <a:rPr kumimoji="0" lang="en-US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көрсететін коммерциялық өндірушілер</a:t>
                      </a:r>
                      <a:r>
                        <a:rPr kumimoji="0" lang="en-US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арасындағы жоғары бәсекелестік </a:t>
                      </a:r>
                      <a:r>
                        <a:rPr kumimoji="0" lang="ru-RU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ГАЖ</a:t>
                      </a:r>
                      <a:r>
                        <a:rPr kumimoji="0" lang="en-US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пайдаланушыларына</a:t>
                      </a:r>
                      <a:r>
                        <a:rPr kumimoji="0" lang="ru-RU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беретін</a:t>
                      </a:r>
                      <a:endParaRPr kumimoji="0" lang="ru-RU" sz="2000" b="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артықшылықтары </a:t>
                      </a:r>
                      <a:r>
                        <a:rPr kumimoji="0" lang="ru-RU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бар,</a:t>
                      </a:r>
                      <a:r>
                        <a:rPr kumimoji="0" lang="en-US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kumimoji="0" lang="en-US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құралдарын алу</a:t>
                      </a:r>
                      <a:r>
                        <a:rPr kumimoji="0" lang="ru-RU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мүмкіндігі </a:t>
                      </a:r>
                      <a:r>
                        <a:rPr kumimoji="0" lang="ru-RU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мен 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ашық</a:t>
                      </a:r>
                      <a:r>
                        <a:rPr kumimoji="0" lang="en-US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түрде жүргізілуі</a:t>
                      </a:r>
                      <a:r>
                        <a:rPr kumimoji="0" lang="en-US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телеконференциялардың</a:t>
                      </a:r>
                      <a:endParaRPr kumimoji="0" lang="ru-RU" sz="2000" b="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kumimoji="0" lang="ru-RU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пайдаланушылық</a:t>
                      </a:r>
                      <a:r>
                        <a:rPr kumimoji="0" lang="ru-RU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клубтар</a:t>
                      </a:r>
                      <a:r>
                        <a:rPr kumimoji="0" lang="ru-RU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 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бағдарламаларының</a:t>
                      </a:r>
                      <a:r>
                        <a:rPr kumimoji="0" lang="ru-RU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пайда</a:t>
                      </a:r>
                      <a:r>
                        <a:rPr kumimoji="0" lang="ru-RU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болуы</a:t>
                      </a:r>
                      <a:r>
                        <a:rPr kumimoji="0" lang="ru-RU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тек 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қана</a:t>
                      </a:r>
                      <a:r>
                        <a:rPr kumimoji="0" lang="en-US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қолданып</a:t>
                      </a:r>
                      <a:r>
                        <a:rPr kumimoji="0" lang="ru-RU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қоймай</a:t>
                      </a:r>
                      <a:r>
                        <a:rPr kumimoji="0" lang="ru-RU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жаңашаландыруға</a:t>
                      </a:r>
                      <a:r>
                        <a:rPr kumimoji="0" lang="ru-RU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да 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мүмкіндік</a:t>
                      </a:r>
                      <a:r>
                        <a:rPr kumimoji="0" lang="ru-RU" sz="20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береді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pic>
        <p:nvPicPr>
          <p:cNvPr id="2052" name="Picture 4" descr="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22" b="15565"/>
          <a:stretch/>
        </p:blipFill>
        <p:spPr bwMode="auto">
          <a:xfrm>
            <a:off x="1229150" y="4077072"/>
            <a:ext cx="2149813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05243" y="6093296"/>
            <a:ext cx="13976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Агат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(1990)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 descr="&amp;Kcy;&amp;acy;&amp;rcy;&amp;tcy;&amp;icy;&amp;ncy;&amp;kcy;&amp;icy; &amp;pcy;&amp;ocy; &amp;zcy;&amp;acy;&amp;pcy;&amp;rcy;&amp;ocy;&amp;scy;&amp;ucy; &amp;scy;&amp;ocy;&amp;vcy;&amp;rcy;&amp;iecy;&amp;mcy;&amp;iecy;&amp;ncy;&amp;ncy;&amp;ycy;&amp;iecy; &amp;kcy;&amp;ocy;&amp;mcy;&amp;pcy;&amp;softcy;&amp;yucy;&amp;tcy;&amp;iecy;&amp;rcy;&amp;ycy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014825"/>
            <a:ext cx="1583041" cy="1405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&amp;Kcy;&amp;acy;&amp;rcy;&amp;tcy;&amp;icy;&amp;ncy;&amp;kcy;&amp;icy; &amp;pcy;&amp;ocy; &amp;zcy;&amp;acy;&amp;pcy;&amp;rcy;&amp;ocy;&amp;scy;&amp;ucy; &amp;scy;&amp;ocy;&amp;vcy;&amp;rcy;&amp;iecy;&amp;mcy;&amp;iecy;&amp;ncy;&amp;ncy;&amp;ycy;&amp;iecy; &amp;ncy;&amp;ocy;&amp;ucy;&amp;tcy;&amp;bcy;&amp;ucy;&amp;kcy;&amp;icy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02" y="4063306"/>
            <a:ext cx="1854595" cy="154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&amp;Kcy;&amp;acy;&amp;rcy;&amp;tcy;&amp;icy;&amp;ncy;&amp;kcy;&amp;icy; &amp;pcy;&amp;ocy; &amp;zcy;&amp;acy;&amp;pcy;&amp;rcy;&amp;ocy;&amp;scy;&amp;ucy; &amp;scy;&amp;ocy;&amp;vcy;&amp;rcy;&amp;iecy;&amp;mcy;&amp;iecy;&amp;ncy;&amp;ncy;&amp;ycy;&amp;iecy; &amp;ncy;&amp;ocy;&amp;ucy;&amp;tcy;&amp;bcy;&amp;ucy;&amp;kcy;&amp;icy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192" y="5180676"/>
            <a:ext cx="1619810" cy="1075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218937" y="4223180"/>
            <a:ext cx="1850699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2000 ж.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бүгінгі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күнге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дейін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sviaziservis.org/084/kompjuttekhouugorushhslshh-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911" y="4725144"/>
            <a:ext cx="2164891" cy="162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sviaziservis.org/084/kompjuttekhouugorushhslshh-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34" y="2364853"/>
            <a:ext cx="2520688" cy="1411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sviaziservis.org/084/kompjuttekhouugorushhslshh-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08" y="4674851"/>
            <a:ext cx="2222814" cy="152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www.sviaziservis.org/084/kompjuttekhouugorushhslshh-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090" y="278260"/>
            <a:ext cx="2057771" cy="176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www.sviaziservis.org/084/kompjuttekhouugorushhslshh-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626" y="2312860"/>
            <a:ext cx="2583810" cy="154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://www.sviaziservis.org/084/kompjuttekhouugorushhslshh-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941" y="543533"/>
            <a:ext cx="2056861" cy="129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http://www.sviaziservis.org/084/kompjuttekhouugorushhslshh-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364" y="4638671"/>
            <a:ext cx="2328193" cy="1598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http://www.sviaziservis.org/084/kompjuttekhouugorushhslshh-3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75" y="384615"/>
            <a:ext cx="2058823" cy="13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71979" y="394743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46424" y="193979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67431" y="192519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71979" y="1917759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4258495" y="4019671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7246411" y="401355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5616" y="637460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4259895" y="636848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7192335" y="633967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9</a:t>
            </a:r>
            <a:endParaRPr lang="ru-RU" dirty="0"/>
          </a:p>
        </p:txBody>
      </p:sp>
      <p:pic>
        <p:nvPicPr>
          <p:cNvPr id="4120" name="Picture 24" descr="http://www.sviaziservis.org/084/kompjuttekhouugorushhslshh-20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367" y="2283537"/>
            <a:ext cx="2423977" cy="138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598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332656"/>
            <a:ext cx="749808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kk-KZ" sz="3600" b="1" dirty="0">
                <a:effectLst/>
              </a:rPr>
              <a:t>Мәлімет көздері және олардың т</a:t>
            </a:r>
            <a:r>
              <a:rPr lang="ru-RU" sz="3600" b="1" dirty="0" err="1">
                <a:effectLst/>
              </a:rPr>
              <a:t>ип</a:t>
            </a:r>
            <a:r>
              <a:rPr lang="kk-KZ" sz="3600" b="1" dirty="0" smtClean="0">
                <a:effectLst/>
              </a:rPr>
              <a:t>тері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6146" y="1052736"/>
            <a:ext cx="7498080" cy="516064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b="1" dirty="0" err="1"/>
              <a:t>Картографи</a:t>
            </a:r>
            <a:r>
              <a:rPr lang="kk-KZ" b="1" dirty="0"/>
              <a:t>ялық</a:t>
            </a:r>
            <a:r>
              <a:rPr lang="ru-RU" b="1" dirty="0"/>
              <a:t> материал</a:t>
            </a:r>
            <a:r>
              <a:rPr lang="kk-KZ" b="1" dirty="0" smtClean="0"/>
              <a:t>дар </a:t>
            </a:r>
            <a:r>
              <a:rPr lang="ru-RU" dirty="0"/>
              <a:t>(</a:t>
            </a:r>
            <a:r>
              <a:rPr lang="ru-RU" dirty="0" err="1"/>
              <a:t>топографи</a:t>
            </a:r>
            <a:r>
              <a:rPr lang="kk-KZ" dirty="0"/>
              <a:t>ялық және жалпы геог</a:t>
            </a:r>
            <a:r>
              <a:rPr lang="ru-RU" dirty="0" err="1"/>
              <a:t>рафи</a:t>
            </a:r>
            <a:r>
              <a:rPr lang="kk-KZ" dirty="0"/>
              <a:t>ялық</a:t>
            </a:r>
            <a:r>
              <a:rPr lang="ru-RU" dirty="0"/>
              <a:t> карт</a:t>
            </a:r>
            <a:r>
              <a:rPr lang="kk-KZ" dirty="0"/>
              <a:t>алар</a:t>
            </a:r>
            <a:r>
              <a:rPr lang="ru-RU" dirty="0"/>
              <a:t>, </a:t>
            </a:r>
            <a:r>
              <a:rPr lang="kk-KZ" dirty="0"/>
              <a:t>әкімшілік</a:t>
            </a:r>
            <a:r>
              <a:rPr lang="ru-RU" dirty="0"/>
              <a:t>-</a:t>
            </a:r>
            <a:r>
              <a:rPr lang="kk-KZ" dirty="0"/>
              <a:t>аумақтық бөлініс </a:t>
            </a:r>
            <a:r>
              <a:rPr lang="ru-RU" dirty="0"/>
              <a:t>карт</a:t>
            </a:r>
            <a:r>
              <a:rPr lang="kk-KZ" dirty="0"/>
              <a:t>алары</a:t>
            </a:r>
            <a:r>
              <a:rPr lang="ru-RU" dirty="0"/>
              <a:t>, кадастр</a:t>
            </a:r>
            <a:r>
              <a:rPr lang="kk-KZ" dirty="0"/>
              <a:t>лық жоспарлар және басқалар</a:t>
            </a:r>
            <a:r>
              <a:rPr lang="ru-RU" dirty="0" smtClean="0"/>
              <a:t>)</a:t>
            </a:r>
            <a:endParaRPr lang="kk-KZ" dirty="0" smtClean="0"/>
          </a:p>
          <a:p>
            <a:r>
              <a:rPr lang="kk-KZ" dirty="0" smtClean="0"/>
              <a:t>Қашықтық</a:t>
            </a:r>
            <a:r>
              <a:rPr lang="ru-RU" dirty="0" err="1" smtClean="0"/>
              <a:t>тан</a:t>
            </a:r>
            <a:r>
              <a:rPr lang="kk-KZ" dirty="0" smtClean="0"/>
              <a:t> зондтау мәліметтері (ғарыштық </a:t>
            </a:r>
            <a:r>
              <a:rPr lang="kk-KZ" dirty="0"/>
              <a:t>тасымалдағыштардан алынған </a:t>
            </a:r>
            <a:r>
              <a:rPr lang="kk-KZ" dirty="0" smtClean="0"/>
              <a:t>материалдар)   </a:t>
            </a:r>
          </a:p>
          <a:p>
            <a:r>
              <a:rPr lang="kk-KZ" dirty="0" smtClean="0"/>
              <a:t>Нивелирмен</a:t>
            </a:r>
            <a:r>
              <a:rPr lang="kk-KZ" dirty="0"/>
              <a:t>, теодолитпен, электрондық тахеометрмен, GPS қабылдағышпен </a:t>
            </a:r>
            <a:r>
              <a:rPr lang="kk-KZ" dirty="0" smtClean="0"/>
              <a:t>орындалатын </a:t>
            </a:r>
            <a:r>
              <a:rPr lang="kk-KZ" b="1" dirty="0" smtClean="0"/>
              <a:t>геодезиялық </a:t>
            </a:r>
            <a:r>
              <a:rPr lang="kk-KZ" b="1" dirty="0"/>
              <a:t>өлшемдері </a:t>
            </a:r>
            <a:endParaRPr lang="kk-KZ" b="1" dirty="0" smtClean="0"/>
          </a:p>
          <a:p>
            <a:pPr algn="just"/>
            <a:r>
              <a:rPr lang="kk-KZ" dirty="0"/>
              <a:t>М</a:t>
            </a:r>
            <a:r>
              <a:rPr lang="kk-KZ" dirty="0" smtClean="0"/>
              <a:t>емлекеттік </a:t>
            </a:r>
            <a:r>
              <a:rPr lang="kk-KZ" b="1" dirty="0"/>
              <a:t>статистикалық</a:t>
            </a:r>
            <a:r>
              <a:rPr lang="kk-KZ" dirty="0"/>
              <a:t> қызметтердің </a:t>
            </a:r>
            <a:r>
              <a:rPr lang="kk-KZ" b="1" dirty="0" smtClean="0"/>
              <a:t>мәліметтері</a:t>
            </a:r>
          </a:p>
          <a:p>
            <a:r>
              <a:rPr lang="kk-KZ" b="1" dirty="0"/>
              <a:t>Әдеби мәліметтер </a:t>
            </a:r>
            <a:r>
              <a:rPr lang="kk-KZ" dirty="0"/>
              <a:t>(географиялық объектілердің кейбір түрлері бойынша әртүрлі мәліметтер бар анықтамалық басылымдар, кітаптар, монографиялар және мақалалар).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660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ГАЖ –</a:t>
            </a:r>
            <a:r>
              <a:rPr lang="ru-RU" dirty="0" err="1" smtClean="0"/>
              <a:t>ды</a:t>
            </a:r>
            <a:r>
              <a:rPr lang="kk-KZ" dirty="0" smtClean="0"/>
              <a:t>ң мысалдары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361"/>
          <a:stretch/>
        </p:blipFill>
        <p:spPr>
          <a:xfrm>
            <a:off x="1043608" y="2204864"/>
            <a:ext cx="7787382" cy="43204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37199" y="1518863"/>
            <a:ext cx="2088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2</a:t>
            </a:r>
            <a:r>
              <a:rPr lang="kk-KZ" sz="3200" b="1" dirty="0" smtClean="0"/>
              <a:t> ГИС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97120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94122"/>
          </a:xfrm>
        </p:spPr>
        <p:txBody>
          <a:bodyPr/>
          <a:lstStyle/>
          <a:p>
            <a:pPr algn="ctr"/>
            <a:r>
              <a:rPr lang="en-US" dirty="0"/>
              <a:t>ArcGIS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417637"/>
            <a:ext cx="7776864" cy="5387361"/>
          </a:xfrm>
        </p:spPr>
      </p:pic>
    </p:spTree>
    <p:extLst>
      <p:ext uri="{BB962C8B-B14F-4D97-AF65-F5344CB8AC3E}">
        <p14:creationId xmlns:p14="http://schemas.microsoft.com/office/powerpoint/2010/main" val="205572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MapInfo Professional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5195"/>
          <a:stretch/>
        </p:blipFill>
        <p:spPr>
          <a:xfrm>
            <a:off x="539552" y="980729"/>
            <a:ext cx="8394898" cy="5256584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8933688" y="980728"/>
            <a:ext cx="0" cy="52565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8987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GeoMedia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608" y="1124744"/>
            <a:ext cx="7474879" cy="5400600"/>
          </a:xfrm>
        </p:spPr>
      </p:pic>
    </p:spTree>
    <p:extLst>
      <p:ext uri="{BB962C8B-B14F-4D97-AF65-F5344CB8AC3E}">
        <p14:creationId xmlns:p14="http://schemas.microsoft.com/office/powerpoint/2010/main" val="367832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AutoCad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5714"/>
          <a:stretch/>
        </p:blipFill>
        <p:spPr>
          <a:xfrm>
            <a:off x="476243" y="1196752"/>
            <a:ext cx="8457445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059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78098"/>
          </a:xfrm>
        </p:spPr>
        <p:txBody>
          <a:bodyPr/>
          <a:lstStyle/>
          <a:p>
            <a:pPr algn="ctr"/>
            <a:r>
              <a:rPr lang="en-US" dirty="0" smtClean="0"/>
              <a:t>YANDEX</a:t>
            </a:r>
            <a:r>
              <a:rPr lang="kk-KZ" dirty="0" smtClean="0"/>
              <a:t> карталар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4029"/>
          <a:stretch/>
        </p:blipFill>
        <p:spPr>
          <a:xfrm>
            <a:off x="611047" y="1484784"/>
            <a:ext cx="8316340" cy="514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923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7498080" cy="868958"/>
          </a:xfrm>
        </p:spPr>
        <p:txBody>
          <a:bodyPr/>
          <a:lstStyle/>
          <a:p>
            <a:pPr algn="ctr"/>
            <a:r>
              <a:rPr lang="en-US" dirty="0" smtClean="0"/>
              <a:t>Google </a:t>
            </a:r>
            <a:r>
              <a:rPr lang="en-US" dirty="0"/>
              <a:t>Maps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862"/>
          <a:stretch/>
        </p:blipFill>
        <p:spPr>
          <a:xfrm>
            <a:off x="683568" y="1340768"/>
            <a:ext cx="8250882" cy="525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28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304800"/>
            <a:ext cx="2704344" cy="1143000"/>
          </a:xfrm>
        </p:spPr>
        <p:txBody>
          <a:bodyPr/>
          <a:lstStyle/>
          <a:p>
            <a:r>
              <a:rPr lang="ru-RU" dirty="0" err="1" smtClean="0">
                <a:effectLst/>
              </a:rPr>
              <a:t>Тапсырма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1405136"/>
          </a:xfrm>
        </p:spPr>
        <p:txBody>
          <a:bodyPr/>
          <a:lstStyle/>
          <a:p>
            <a:r>
              <a:rPr lang="ru-RU" dirty="0" smtClean="0"/>
              <a:t>ГАЖ-</a:t>
            </a:r>
            <a:r>
              <a:rPr lang="ru-RU" dirty="0" err="1" smtClean="0"/>
              <a:t>дың</a:t>
            </a:r>
            <a:r>
              <a:rPr lang="ru-RU" dirty="0" smtClean="0"/>
              <a:t> </a:t>
            </a:r>
            <a:r>
              <a:rPr lang="kk-KZ" dirty="0" smtClean="0"/>
              <a:t>маңызы</a:t>
            </a:r>
          </a:p>
          <a:p>
            <a:r>
              <a:rPr lang="kk-KZ" dirty="0" smtClean="0"/>
              <a:t>ГАЖ-дың болашағы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4607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6260</TotalTime>
  <Words>435</Words>
  <Application>Microsoft Office PowerPoint</Application>
  <PresentationFormat>Экран (4:3)</PresentationFormat>
  <Paragraphs>94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Calibri</vt:lpstr>
      <vt:lpstr>Corbel</vt:lpstr>
      <vt:lpstr>Gill Sans MT</vt:lpstr>
      <vt:lpstr>Times New Roman</vt:lpstr>
      <vt:lpstr>Verdana</vt:lpstr>
      <vt:lpstr>Wingdings 2</vt:lpstr>
      <vt:lpstr>Солнцестояние</vt:lpstr>
      <vt:lpstr> Геоақпараттық жүйелер (ГАЖ) туралы жалпы мәліметтер</vt:lpstr>
      <vt:lpstr>Презентация PowerPoint</vt:lpstr>
      <vt:lpstr>Геоинформатиканың аралық ғылым және өндіріс салаларымен байланысы</vt:lpstr>
      <vt:lpstr>Геоақпараттық жүйелердің ерекшеліктері:</vt:lpstr>
      <vt:lpstr>Презентация PowerPoint</vt:lpstr>
      <vt:lpstr> Геоақпараттық жүйелердің даму тарихы </vt:lpstr>
      <vt:lpstr>Презентация PowerPoint</vt:lpstr>
      <vt:lpstr>Геоақпараттық жүйелердің даму тарихындағы кезеңдер</vt:lpstr>
      <vt:lpstr>Презентация PowerPoint</vt:lpstr>
      <vt:lpstr>Презентация PowerPoint</vt:lpstr>
      <vt:lpstr>Презентация PowerPoint</vt:lpstr>
      <vt:lpstr>Мәлімет көздері және олардың типтері</vt:lpstr>
      <vt:lpstr>ГАЖ –дың мысалдары</vt:lpstr>
      <vt:lpstr>ArcGIS</vt:lpstr>
      <vt:lpstr>MapInfo Professional</vt:lpstr>
      <vt:lpstr>GeoMedia</vt:lpstr>
      <vt:lpstr>AutoCad</vt:lpstr>
      <vt:lpstr>YANDEX карталар </vt:lpstr>
      <vt:lpstr>Google Maps</vt:lpstr>
      <vt:lpstr>Тапсырма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Геоақпараттық жүйелер (ГАЖ) туралы жалпы мәліметтер</dc:title>
  <dc:creator>Маржан</dc:creator>
  <cp:lastModifiedBy>MARJAN</cp:lastModifiedBy>
  <cp:revision>49</cp:revision>
  <dcterms:created xsi:type="dcterms:W3CDTF">2015-01-27T15:49:35Z</dcterms:created>
  <dcterms:modified xsi:type="dcterms:W3CDTF">2017-01-30T17:28:19Z</dcterms:modified>
</cp:coreProperties>
</file>